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1396325" cy="1508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33C"/>
    <a:srgbClr val="952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2469199"/>
            <a:ext cx="18186876" cy="5252720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7924484"/>
            <a:ext cx="16047244" cy="3642676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803275"/>
            <a:ext cx="4613583" cy="1278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803275"/>
            <a:ext cx="13573294" cy="12786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3761427"/>
            <a:ext cx="18454330" cy="6276021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10096822"/>
            <a:ext cx="18454330" cy="3300411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4016375"/>
            <a:ext cx="9093438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4016375"/>
            <a:ext cx="9093438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803278"/>
            <a:ext cx="18454330" cy="2916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3698559"/>
            <a:ext cx="9051647" cy="1812606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5511165"/>
            <a:ext cx="9051647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3698559"/>
            <a:ext cx="9096225" cy="1812606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5511165"/>
            <a:ext cx="9096225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005840"/>
            <a:ext cx="6900872" cy="35204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2172338"/>
            <a:ext cx="10831890" cy="10721975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4526280"/>
            <a:ext cx="6900872" cy="8385494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005840"/>
            <a:ext cx="6900872" cy="35204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2172338"/>
            <a:ext cx="10831890" cy="10721975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4526280"/>
            <a:ext cx="6900872" cy="8385494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803278"/>
            <a:ext cx="18454330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4016375"/>
            <a:ext cx="18454330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13983973"/>
            <a:ext cx="481417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1FDC-00AA-4988-9163-C185FB00C76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13983973"/>
            <a:ext cx="722126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13983973"/>
            <a:ext cx="481417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3AC4-F3AE-4906-8DA7-54329FA5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36B52-B08F-0319-A877-13A8768A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1824" cy="14301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13AB4-80A3-8399-A211-543B49234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7" y="2487168"/>
            <a:ext cx="21505581" cy="126004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EE3F38-9FF4-304C-F76A-6DE4CFDB98A9}"/>
              </a:ext>
            </a:extLst>
          </p:cNvPr>
          <p:cNvSpPr txBox="1"/>
          <p:nvPr/>
        </p:nvSpPr>
        <p:spPr>
          <a:xfrm>
            <a:off x="2743198" y="10592378"/>
            <a:ext cx="18797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Montserrat" pitchFamily="2" charset="0"/>
              </a:rPr>
              <a:t>ENERGY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EE760-A82E-926B-ECA4-E726085868D8}"/>
              </a:ext>
            </a:extLst>
          </p:cNvPr>
          <p:cNvSpPr txBox="1"/>
          <p:nvPr/>
        </p:nvSpPr>
        <p:spPr>
          <a:xfrm>
            <a:off x="2914649" y="12863006"/>
            <a:ext cx="1348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itchFamily="2" charset="0"/>
              </a:rPr>
              <a:t>OPPORTUNITIES CHECKLIST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52C82C-CA80-FA76-C959-7B6B03D65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99" y="178205"/>
            <a:ext cx="4738097" cy="24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62264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Boilers and Water Heading – (part 1)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52865"/>
              </p:ext>
            </p:extLst>
          </p:nvPr>
        </p:nvGraphicFramePr>
        <p:xfrm>
          <a:off x="0" y="1729947"/>
          <a:ext cx="21396326" cy="132783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173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Does the hot water tariff match water demand and storage capacity?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175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For general hot water use, are thermostats set at optimum temperature of 60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there any taps and pipes leaking steam or hot water?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instantaneous urns switched off at night, either by staff, cleaners or time clocks?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For storage water heaters, does the size of the tank match hot water demand?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hot water systems or boilers have been converted to a more efficient fuel? e.g. electricity to gas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alternative fuel sources such as solar, ground or air heat (heat pumps) or biomass been considered?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cold water used instead of hot water whenever possible?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pipes and tanks insulated to prevent heat loss?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entire hot water system checked regularly for leaks?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staff encouraged to use hot water efficiently?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flow rates been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optimised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for fixtures or equipment using hot water?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3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56867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Boilers and Water Heading – (part 2)</a:t>
                      </a:r>
                    </a:p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Commercial/Industrial Boilers – For discussion </a:t>
                      </a:r>
                    </a:p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With service Provider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61796"/>
              </p:ext>
            </p:extLst>
          </p:nvPr>
        </p:nvGraphicFramePr>
        <p:xfrm>
          <a:off x="0" y="1729947"/>
          <a:ext cx="21396326" cy="133576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652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conductivity probes installed to initiate blowdown only when necessary?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653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blowdown water reused in the plant?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Does a blowdown heat recovery system preheat boiler feed water?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flue gas temperature regularly recorded and compared to optimal temperature?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boilers regularly cleaned to remove scale and soot that reduce heat exchange efficiency?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feed water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analysed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and effectively treated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minimise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scale build up?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flue gases regularly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analysed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a flue meter or portable flue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analysers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used and compared to optimal gas percentages?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an oxygen trim system used to keep gas percentages optimal?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a heat exchanger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economiser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) been installed on the flue to preheat boiler feed water?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flue heat used to preheat combustion inlet air?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pipe work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optimised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(e.g. removed if redundant, not over or undersized, correctly sloped)?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steam lines and traps are regularly checked for steam leaks that are repaired promptly?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502415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 boiler surface, steam and condensate lines insulated and in good condition?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913063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as much condensate as possible returned to the boiler feed tank?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111077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oversized boilers that are continually cycling been downsized?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533569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boilers operated at their maximum design pressure and reducing valves installed if necessary?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858896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boilers started up as late as possible and shut down as early as possible?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506758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hot water systems or smaller boilers used to meet hot water demand outside production hours?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123461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exhaust heat from one part of the process used to heat another (heat cascading)?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526450"/>
                  </a:ext>
                </a:extLst>
              </a:tr>
              <a:tr h="6636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Where possible are heat and power systems combined to produce both electrical and thermal energy (e.g. cogeneration).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77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9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65922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Office Equipment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39104"/>
              </p:ext>
            </p:extLst>
          </p:nvPr>
        </p:nvGraphicFramePr>
        <p:xfrm>
          <a:off x="0" y="1729947"/>
          <a:ext cx="21396326" cy="132783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173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office equipment turned off at nights and on the weekend (reminder notices in strategic locations to remind staff)?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175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a night time “knock-off” checklist for all office equipment?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Where facilities are cleaned nightly, do cleaning staff switch off equipment left on after hours?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automatic energy-saving ‘sleep’ mode on printers and copiers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utilised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computers and monitors turned off or configured to power down when they are not being used for extended period?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the settings on monitors been set to replace screen savers with sleep setting?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the settings on computers been set to go to sleep after a period of inactivity?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025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existing office equipment energy efficient?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When new office equipment is being purchased, is energy efficiency taken into consideration?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Does the office have too many photocopiers and printers?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If photocopiers are switched on all day, can copying be practically limited to certain times?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11934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battery chargers (e.g. for phones, iPods, tablets) left on continuously?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7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18294"/>
              </p:ext>
            </p:extLst>
          </p:nvPr>
        </p:nvGraphicFramePr>
        <p:xfrm>
          <a:off x="0" y="0"/>
          <a:ext cx="21396325" cy="231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23141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Cooking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15832"/>
              </p:ext>
            </p:extLst>
          </p:nvPr>
        </p:nvGraphicFramePr>
        <p:xfrm>
          <a:off x="0" y="1729947"/>
          <a:ext cx="21396326" cy="133576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000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microwave ovens, electric frypans and kettles used for cooking rather than stovetops?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002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deep fryers, hotplates and bain-maries turned down during ‘quiet’ periods?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a start-up and shutdown plan to make sure equipment is only operating when needed?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cooking equipment maintained (e.g. damaged door seals, clogged burners)?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a program to check the calibration of thermostats?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cooking surfaces kept clean to maintain better heat transfer?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exhaust fans have variable speed drives on their motors?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874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good quality and appropriate cookware used?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controls installed on equipment where cooking times and temperatures can be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standardised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(i.e. automated using timers and thermostats)?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energy efficiency cooking practices followed e.g. limiting opening the door of heating appliances,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preheating equipment for the time and setting recommended by the manufacturer, cooking in large batches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cooking equipment and appliances energy efficient? e.g. convection ovens, microwaves, high-end electric fryers, induction or tungsten halogen cook tops, griddle options when replacing old char grills?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appliances oversized or under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utilised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? E.g. washing machines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254398"/>
                  </a:ext>
                </a:extLst>
              </a:tr>
              <a:tr h="1017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cooking equipment insulated(e.g. holding cabinets)?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35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1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09577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Building and Renovating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498"/>
              </p:ext>
            </p:extLst>
          </p:nvPr>
        </p:nvGraphicFramePr>
        <p:xfrm>
          <a:off x="0" y="1729947"/>
          <a:ext cx="21396326" cy="13357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9299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generation of renewable energy been considered (solar photovoltaic, wind, biogas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9311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When carrying out new building or renovations, are energy-efficient design principles employed?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ceilings, walls or floors insulated?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east- and west-facing windows and walls well shaded (awns, eves, vegetation) in summer?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internal shade ﬁxtures such as blinds or curtains effective and used? If not, have other alternatives been considered such as glass and window ﬁlm treatments, double-glazing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the materials used to construct the building significantly help with its energy performance e.g. ability to insulate?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windows and doors positioned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maximise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natural ventilation (especially in workshops)?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812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air conditioning system an energy-efﬁcient model (reverse-cycle inverter system that can be used for winter heating)?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a central gas heating system or reverse cycle air conditioner used instead of a standard electric heater?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hot water system efficient e.g. a solar, electric heat pump hot or gas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deviced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such as flow restrictors or water efficient fixtures installed to save hot water?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building designed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maximise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natural lighting?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lighting fixtures provide sufficient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lumination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while also being energy efficient?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254398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appliances energy efficient?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356108"/>
                  </a:ext>
                </a:extLst>
              </a:tr>
              <a:tr h="9455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building location close to public transport and are staff encouraged to use it?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8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0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78778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88412"/>
              </p:ext>
            </p:extLst>
          </p:nvPr>
        </p:nvGraphicFramePr>
        <p:xfrm>
          <a:off x="0" y="1729946"/>
          <a:ext cx="21396326" cy="133576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1807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an investigation been carried out into the economics of converting vehicles to LPG or purchase of hybrid or electric vehicles?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182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the use of blended fuels been considered e.g. biodiesels or biofuels e.g. ethanol petrol?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number of required trips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minimised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by using full loads or using couriers for deliveries?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regular maintenance carried out on vehicles to reduce fuel consumption?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fuel consumption considered for the purchase of new vehicles?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transport emissions offset e.g. GreenFleet?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drivers follow good driving practices to reduce fuel consumption?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032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staff encouraged to walk, ride a bike or take public transport to and from work?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200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a car pooling program?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200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staff telecommute or teleconference where possible?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1200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Could staff work from home at times to reduce the need to commute?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  <a:tr h="1200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materials purchased locally where possible?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90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0073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Energy Management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3239"/>
              </p:ext>
            </p:extLst>
          </p:nvPr>
        </p:nvGraphicFramePr>
        <p:xfrm>
          <a:off x="0" y="1729946"/>
          <a:ext cx="21396326" cy="13357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66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Has an investigation being carried out to ensure the most effective tariffs are used?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e.g. Book a one-on-one with an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ecoBiz</a:t>
                      </a: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coach (sustainability expert) to review bills with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Has electricity use in off peak periods been considered to take advantage of cheaper tariffs?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Are process control devices used to optimise equipment use?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Is there sub-metering on equipment that consume large amounts of energy that are monitored regularly?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Is operating energy use considered/compared for new equipment purchases?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Have other energy sources been considered e.g. solar panels or heating or alternate gas supplies?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Is there potential for heat recovery from items of equipment?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669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Has an energy audit been carried out?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19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47190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Lighting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98334"/>
              </p:ext>
            </p:extLst>
          </p:nvPr>
        </p:nvGraphicFramePr>
        <p:xfrm>
          <a:off x="0" y="1729946"/>
          <a:ext cx="21396326" cy="133576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29365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Are lights always switched off when not in use (i.e. in storerooms, conference rooms)?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70193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Where appropriate is energy efficient lighting used (e.g. incandescent bulbs replaced with compact fluorescents, T8 fluorescents replaced with T5s, 50W halogens replaced with LED etc...)?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Is natural lighting used wherever possible during the day?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Are there separate lighting controls for sections of large areas? (e.g. using half of a room)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Are occupancy sensors and timers used in relatively inactive areas to automatically turn off lighting?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Are there any opportunities to </a:t>
                      </a:r>
                      <a:r>
                        <a:rPr lang="en-US" sz="1800" dirty="0" err="1">
                          <a:latin typeface="Montserrat" pitchFamily="2" charset="77"/>
                        </a:rPr>
                        <a:t>delamp</a:t>
                      </a:r>
                      <a:r>
                        <a:rPr lang="en-US" sz="1800" dirty="0">
                          <a:latin typeface="Montserrat" pitchFamily="2" charset="77"/>
                        </a:rPr>
                        <a:t> in </a:t>
                      </a:r>
                      <a:r>
                        <a:rPr lang="en-US" sz="1800" dirty="0" err="1">
                          <a:latin typeface="Montserrat" pitchFamily="2" charset="77"/>
                        </a:rPr>
                        <a:t>overlit</a:t>
                      </a:r>
                      <a:r>
                        <a:rPr lang="en-US" sz="1800" dirty="0">
                          <a:latin typeface="Montserrat" pitchFamily="2" charset="77"/>
                        </a:rPr>
                        <a:t> areas (while being mindful of OH&amp;S requirements)?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Are dimmer controls used where appropriate?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Are light fittings and reflectors, windows and sky lights cleaned regularly?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3153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Is there a system for turning off lights at the end of the day/shift (e.g. timers or photo sensors that measure natural lighting)?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Is security lighting on a timer?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955933"/>
                  </a:ext>
                </a:extLst>
              </a:tr>
              <a:tr h="1130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Montserrat" pitchFamily="2" charset="77"/>
                        </a:rPr>
                        <a:t>Do facilities have a night time “close-up” checklist for all lighting?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37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1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58452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Refrigeration - (Part 1)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59658"/>
              </p:ext>
            </p:extLst>
          </p:nvPr>
        </p:nvGraphicFramePr>
        <p:xfrm>
          <a:off x="0" y="1729946"/>
          <a:ext cx="21396326" cy="133576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192686"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all fridges need to be running all the time?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5691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fridges turned off over extended holiday or workshop shut-down periods?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Can thermostats in cold rooms and freezers be set higher (while still meeting food safety standards)?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freezers defrosted when frost build-up is greater than 5mm or are there demand controls that initiate defrosting by measuring the frost accumulation, humidity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seals in good order around doors of all fridges, freezers and cold rooms?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'good operator practice' encouraged so doors are only opened when necessary? e.g. signage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condenser fins kept free of dust?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fridges located in a well-ventilated area, with adequate air space surrounding them?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2127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When purchasing new refrigeration, are energy star ratings and energy consumption considered?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fridges and compressor units sited away from heat sources and direct sunlight?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955933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lights switched off in refrigerators, units and cabinets overnight?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379429"/>
                  </a:ext>
                </a:extLst>
              </a:tr>
              <a:tr h="1042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Where possible, is energy efficient lighting installed e.g. LED lights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03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60241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Refrigeration - (Part 2)</a:t>
                      </a:r>
                    </a:p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For Commercial/Industrial Systems – For discussion with service provider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52325"/>
              </p:ext>
            </p:extLst>
          </p:nvPr>
        </p:nvGraphicFramePr>
        <p:xfrm>
          <a:off x="0" y="1729946"/>
          <a:ext cx="21396326" cy="13357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6326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 fans on the condensers and evaporators in good working order (not noisy)? For larger systems consider installing energy efficient fan motors.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5022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compressor energy efficient? (consume between 80-100% cent of the system’s total energy use)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waste heat recovered from the compressor?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refrigerant levels monitored (leaks can cause significant environmental and OH&amp;S problems and causes the compressor to work harder)?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reach in refrigerators have insulated glass doors and are night covers (aluminum shields) used?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hot refrigerant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vapour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discharge from the compressor used to defrost evaporators?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space effectively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utilised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and unused space closed off? (Consider benefits of racks)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4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suction lines to the compressor insulated?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6600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absorption refrigeration been considered where there is a waste heat source readily available or electrical load limitations?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96258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Electric Motors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76734"/>
              </p:ext>
            </p:extLst>
          </p:nvPr>
        </p:nvGraphicFramePr>
        <p:xfrm>
          <a:off x="0" y="1729946"/>
          <a:ext cx="21396326" cy="133576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840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all motors matched to load size? Your electrician can advise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8663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replacing old motors with newer, high-efficiency or variable speed motors been investigated?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checks carried out periodically to examine belt tension?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Can energy be saved by avoiding motors being run at part load for long periods of time?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motors always switched off when not in use?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output of motors matched with demand e.g. installation of variable speed drives, multi speed motors or several smaller motors with control system?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power factor options have been discussed with power supplier or consultant e.g. correction capacitors, correction equipment, high power factor lighting and electronic equipment?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6085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motors well maintained e.g. clean, aligned, connections and wiring not loose and bearings in good condition.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59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6601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Heating, air conditioning and ventilation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24931"/>
              </p:ext>
            </p:extLst>
          </p:nvPr>
        </p:nvGraphicFramePr>
        <p:xfrm>
          <a:off x="0" y="1729946"/>
          <a:ext cx="21396326" cy="137179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9888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windows (especially east and west facing) located to avoid heat entry in summer or curtains and blinds, external shades or vegetation, reflective pane or solar screen or transparent low-emissivity (low-e) coatings, multiple window panes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used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minimise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heat entry?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99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insulation in the ceiling/walls/floors?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there a system for regular checks, record keeping and repair of leaks?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e.g. write routine checks into position descriptions and work flows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ducts insulated, especially those in un-air conditioned spaces such as in the ceiling?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fans, air-conditioners or heaters turned off when rooms or sections are not occupied?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ducted systems allow segregation of different sections?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timers used to ensure heating and cooling systems are turned off overnight and over weekends?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When heating or cooling systems are being used, are doors or windows closed?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005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doors and windows of air-conditioned areas sealed to prevent leakage?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thermostats for air-conditioners set at 25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 in summer and 19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 in winter?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955933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 blades of fans cleaned regularly?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379429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outside units located in the shade of the building or protected from direct sunlight?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525777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air conditioners serviced and cleaned regularly?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condensor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coils cleaned, refrigerant levels, air flow over the evaporator coils measured, ducts and seal checked for leaks, oil and belts of motor checked, accuracy of the thermostats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).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19834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your system sized correctly for the cooling or heating load required?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513609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Do the energy controls on the air conditioning system or unit allow it to be operated efficiently?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785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6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2319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Pumps and Fans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63444"/>
              </p:ext>
            </p:extLst>
          </p:nvPr>
        </p:nvGraphicFramePr>
        <p:xfrm>
          <a:off x="0" y="1729946"/>
          <a:ext cx="21396326" cy="133576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6165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pumps and fans shut down when not in use?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6186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 size of pumps and fans well matched to the duty to they performed?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variable speed drives installed on motors used to run pumps and fans?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Have impellers on oversized pumps been trimmed?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fans operated at the lowest speed required to do the job?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sensors used to turn fans off when not required?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the fan housing, impellor and ductwork clean and free of dust?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413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ductwork regularly checked for leaks?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6437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ductwork correctly sized and does it allow unobstructed flow?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3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58657-12AB-1A03-8127-63B7C387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61025"/>
              </p:ext>
            </p:extLst>
          </p:nvPr>
        </p:nvGraphicFramePr>
        <p:xfrm>
          <a:off x="0" y="0"/>
          <a:ext cx="21396325" cy="172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8782611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70922149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161631014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463825461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4185148083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394224447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1656187612"/>
                    </a:ext>
                  </a:extLst>
                </a:gridCol>
              </a:tblGrid>
              <a:tr h="1729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Montserrat" pitchFamily="2" charset="77"/>
                        </a:rPr>
                        <a:t>Compressed Air Systems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Yes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No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N/A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Who is responsibility for oversight of action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Priority</a:t>
                      </a:r>
                    </a:p>
                  </a:txBody>
                  <a:tcPr anchor="ctr">
                    <a:solidFill>
                      <a:srgbClr val="361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60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17E-4620-9507-0279-892300C3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45312"/>
              </p:ext>
            </p:extLst>
          </p:nvPr>
        </p:nvGraphicFramePr>
        <p:xfrm>
          <a:off x="0" y="1729947"/>
          <a:ext cx="21396326" cy="133576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43351">
                  <a:extLst>
                    <a:ext uri="{9D8B030D-6E8A-4147-A177-3AD203B41FA5}">
                      <a16:colId xmlns:a16="http://schemas.microsoft.com/office/drawing/2014/main" val="21214045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639134779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329917632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958037308"/>
                    </a:ext>
                  </a:extLst>
                </a:gridCol>
                <a:gridCol w="3781167">
                  <a:extLst>
                    <a:ext uri="{9D8B030D-6E8A-4147-A177-3AD203B41FA5}">
                      <a16:colId xmlns:a16="http://schemas.microsoft.com/office/drawing/2014/main" val="1323741552"/>
                    </a:ext>
                  </a:extLst>
                </a:gridCol>
                <a:gridCol w="3731741">
                  <a:extLst>
                    <a:ext uri="{9D8B030D-6E8A-4147-A177-3AD203B41FA5}">
                      <a16:colId xmlns:a16="http://schemas.microsoft.com/office/drawing/2014/main" val="1516539452"/>
                    </a:ext>
                  </a:extLst>
                </a:gridCol>
                <a:gridCol w="4220434">
                  <a:extLst>
                    <a:ext uri="{9D8B030D-6E8A-4147-A177-3AD203B41FA5}">
                      <a16:colId xmlns:a16="http://schemas.microsoft.com/office/drawing/2014/main" val="2773048093"/>
                    </a:ext>
                  </a:extLst>
                </a:gridCol>
              </a:tblGrid>
              <a:tr h="12972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compressor turned off after hours, either by staff or time control switches?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47938"/>
                  </a:ext>
                </a:extLst>
              </a:tr>
              <a:tr h="1298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compressed air system checked regularly for leaks and repaired if necessary?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476404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compressed air distribution system a ring main or grid distribution?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70232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operating pressure optimized?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09885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Can an alternate supply be provided for equipment items requiring a much higher air pressure than other equipment rather than operating the whole system at the highest pressure?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71331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coolest air possible used for intake air?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04616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Are filters cleaned regularly?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404821"/>
                  </a:ext>
                </a:extLst>
              </a:tr>
              <a:tr h="11340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length of piping kept as short as possible and the joins smooth?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39922"/>
                  </a:ext>
                </a:extLst>
              </a:tr>
              <a:tr h="1319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the system suited to the load i.e. correct type, not oversized?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84835"/>
                  </a:ext>
                </a:extLst>
              </a:tr>
              <a:tr h="1319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Has a combination of compressors or a sequence controller on multiple compressors been installed to help respond more efficiently to load requirements?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45823"/>
                  </a:ext>
                </a:extLst>
              </a:tr>
              <a:tr h="1319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Is heat recovered from the compressor been considered?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89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1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530</TotalTime>
  <Words>2889</Words>
  <Application>Microsoft Office PowerPoint</Application>
  <PresentationFormat>Custom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Matheesha Perera</dc:creator>
  <cp:lastModifiedBy>Matheesha Perera</cp:lastModifiedBy>
  <cp:revision>19</cp:revision>
  <dcterms:created xsi:type="dcterms:W3CDTF">2023-09-17T04:09:53Z</dcterms:created>
  <dcterms:modified xsi:type="dcterms:W3CDTF">2023-09-18T06:02:36Z</dcterms:modified>
</cp:coreProperties>
</file>