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21396325" cy="1508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2D6D"/>
    <a:srgbClr val="36133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13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2469199"/>
            <a:ext cx="18186876" cy="5252720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7924484"/>
            <a:ext cx="16047244" cy="3642676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6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7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803275"/>
            <a:ext cx="4613583" cy="12786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803275"/>
            <a:ext cx="13573294" cy="12786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4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3761427"/>
            <a:ext cx="18454330" cy="6276021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10096822"/>
            <a:ext cx="18454330" cy="3300411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/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4016375"/>
            <a:ext cx="9093438" cy="95729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4016375"/>
            <a:ext cx="9093438" cy="95729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1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803278"/>
            <a:ext cx="18454330" cy="2916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3698559"/>
            <a:ext cx="9051647" cy="1812606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5511165"/>
            <a:ext cx="9051647" cy="8106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3698559"/>
            <a:ext cx="9096225" cy="1812606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5511165"/>
            <a:ext cx="9096225" cy="8106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7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2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005840"/>
            <a:ext cx="6900872" cy="35204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2172338"/>
            <a:ext cx="10831890" cy="10721975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4526280"/>
            <a:ext cx="6900872" cy="8385494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0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005840"/>
            <a:ext cx="6900872" cy="35204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2172338"/>
            <a:ext cx="10831890" cy="10721975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4526280"/>
            <a:ext cx="6900872" cy="8385494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8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803278"/>
            <a:ext cx="18454330" cy="2916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4016375"/>
            <a:ext cx="18454330" cy="9572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13983973"/>
            <a:ext cx="4814173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1FDC-00AA-4988-9163-C185FB00C760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13983973"/>
            <a:ext cx="7221260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13983973"/>
            <a:ext cx="4814173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43AC4-F3AE-4906-8DA7-54329FA56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1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putting their hands together&#10;&#10;Description automatically generated">
            <a:extLst>
              <a:ext uri="{FF2B5EF4-FFF2-40B4-BE49-F238E27FC236}">
                <a16:creationId xmlns:a16="http://schemas.microsoft.com/office/drawing/2014/main" id="{61C84E5F-41EC-00A4-441A-43F6ADD735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32577"/>
            <a:ext cx="21396325" cy="142642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258CE-4A09-BCC2-B736-32272BF78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04" y="-37689"/>
            <a:ext cx="21419729" cy="151021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CB0921-439F-8238-A600-895607C27AFF}"/>
              </a:ext>
            </a:extLst>
          </p:cNvPr>
          <p:cNvSpPr txBox="1"/>
          <p:nvPr/>
        </p:nvSpPr>
        <p:spPr>
          <a:xfrm>
            <a:off x="1137424" y="11566138"/>
            <a:ext cx="1181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chemeClr val="bg1"/>
                </a:solidFill>
                <a:latin typeface="Montserrat" pitchFamily="2" charset="0"/>
              </a:rPr>
              <a:t>STAFF ENGAGEMENT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B0CB27-990C-A1D4-6025-E87FF5DC606A}"/>
              </a:ext>
            </a:extLst>
          </p:cNvPr>
          <p:cNvSpPr txBox="1"/>
          <p:nvPr/>
        </p:nvSpPr>
        <p:spPr>
          <a:xfrm>
            <a:off x="1137423" y="12690088"/>
            <a:ext cx="11834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Montserrat" pitchFamily="2" charset="0"/>
              </a:rPr>
              <a:t>OPPORTUNITIES CHECKLIST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8D0C10-5465-2207-4DE6-A3B88034F34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6458" y="614136"/>
            <a:ext cx="3766991" cy="193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BBDF30-00E0-BBE5-4F8A-94C52E28D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89374"/>
              </p:ext>
            </p:extLst>
          </p:nvPr>
        </p:nvGraphicFramePr>
        <p:xfrm>
          <a:off x="0" y="0"/>
          <a:ext cx="21396325" cy="17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8782611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70922149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616310141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2463825461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4185148083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3942244470"/>
                    </a:ext>
                  </a:extLst>
                </a:gridCol>
                <a:gridCol w="4195720">
                  <a:extLst>
                    <a:ext uri="{9D8B030D-6E8A-4147-A177-3AD203B41FA5}">
                      <a16:colId xmlns:a16="http://schemas.microsoft.com/office/drawing/2014/main" val="1656187612"/>
                    </a:ext>
                  </a:extLst>
                </a:gridCol>
              </a:tblGrid>
              <a:tr h="17299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ntserrat" pitchFamily="2" charset="77"/>
                        </a:rPr>
                        <a:t>Gaining commitment and support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Yes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No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N/A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Who is responsibility for oversight of 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Priority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604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3E7BDC9-C4E0-0664-CC78-3F571F8B4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62094"/>
              </p:ext>
            </p:extLst>
          </p:nvPr>
        </p:nvGraphicFramePr>
        <p:xfrm>
          <a:off x="0" y="1729946"/>
          <a:ext cx="21396326" cy="135249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1214045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63913477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29917632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958037308"/>
                    </a:ext>
                  </a:extLst>
                </a:gridCol>
                <a:gridCol w="3781167">
                  <a:extLst>
                    <a:ext uri="{9D8B030D-6E8A-4147-A177-3AD203B41FA5}">
                      <a16:colId xmlns:a16="http://schemas.microsoft.com/office/drawing/2014/main" val="1323741552"/>
                    </a:ext>
                  </a:extLst>
                </a:gridCol>
                <a:gridCol w="3731741">
                  <a:extLst>
                    <a:ext uri="{9D8B030D-6E8A-4147-A177-3AD203B41FA5}">
                      <a16:colId xmlns:a16="http://schemas.microsoft.com/office/drawing/2014/main" val="1516539452"/>
                    </a:ext>
                  </a:extLst>
                </a:gridCol>
                <a:gridCol w="4220434">
                  <a:extLst>
                    <a:ext uri="{9D8B030D-6E8A-4147-A177-3AD203B41FA5}">
                      <a16:colId xmlns:a16="http://schemas.microsoft.com/office/drawing/2014/main" val="2773048093"/>
                    </a:ext>
                  </a:extLst>
                </a:gridCol>
              </a:tblGrid>
              <a:tr h="21264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Have you discussed becoming more sustainable with your staff e.g. meetings, newsletters?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547938"/>
                  </a:ext>
                </a:extLst>
              </a:tr>
              <a:tr h="21264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Does your business have a senior-level manager who will ‘champion’ eco-efficiency and ensure high level support?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476404"/>
                  </a:ext>
                </a:extLst>
              </a:tr>
              <a:tr h="21264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Have you assigned responsibility for certain aspects of sustainability to relevant staff member and consider the benefits of forming a 'Green Team'?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070232"/>
                  </a:ext>
                </a:extLst>
              </a:tr>
              <a:tr h="289243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Do you ensure all regulatory environmental standards are complied with and ensure good environmental practices are in place e.g. signage on good environmental practice, hazardous materials correctly stored?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2509885"/>
                  </a:ext>
                </a:extLst>
              </a:tr>
              <a:tr h="21264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Do you allocate sufficient time, resources and funds to becoming more </a:t>
                      </a:r>
                      <a:r>
                        <a:rPr lang="en-A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ecoefficient</a:t>
                      </a: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6371331"/>
                  </a:ext>
                </a:extLst>
              </a:tr>
              <a:tr h="2126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>
                          <a:latin typeface="Montserrat" pitchFamily="2" charset="77"/>
                        </a:rPr>
                        <a:t>Do you have a environmental policy?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860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24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BBDF30-00E0-BBE5-4F8A-94C52E28D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70879"/>
              </p:ext>
            </p:extLst>
          </p:nvPr>
        </p:nvGraphicFramePr>
        <p:xfrm>
          <a:off x="0" y="0"/>
          <a:ext cx="21396325" cy="17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8782611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70922149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616310141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2463825461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4185148083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3942244470"/>
                    </a:ext>
                  </a:extLst>
                </a:gridCol>
                <a:gridCol w="4195720">
                  <a:extLst>
                    <a:ext uri="{9D8B030D-6E8A-4147-A177-3AD203B41FA5}">
                      <a16:colId xmlns:a16="http://schemas.microsoft.com/office/drawing/2014/main" val="1656187612"/>
                    </a:ext>
                  </a:extLst>
                </a:gridCol>
              </a:tblGrid>
              <a:tr h="17299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ntserrat" pitchFamily="2" charset="77"/>
                        </a:rPr>
                        <a:t>Staff Involvement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Yes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No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N/A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Who is responsibility for oversight of 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Priority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604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3E7BDC9-C4E0-0664-CC78-3F571F8B4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62542"/>
              </p:ext>
            </p:extLst>
          </p:nvPr>
        </p:nvGraphicFramePr>
        <p:xfrm>
          <a:off x="0" y="1729946"/>
          <a:ext cx="21396326" cy="425299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1214045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63913477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29917632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958037308"/>
                    </a:ext>
                  </a:extLst>
                </a:gridCol>
                <a:gridCol w="3781167">
                  <a:extLst>
                    <a:ext uri="{9D8B030D-6E8A-4147-A177-3AD203B41FA5}">
                      <a16:colId xmlns:a16="http://schemas.microsoft.com/office/drawing/2014/main" val="1323741552"/>
                    </a:ext>
                  </a:extLst>
                </a:gridCol>
                <a:gridCol w="3731741">
                  <a:extLst>
                    <a:ext uri="{9D8B030D-6E8A-4147-A177-3AD203B41FA5}">
                      <a16:colId xmlns:a16="http://schemas.microsoft.com/office/drawing/2014/main" val="1516539452"/>
                    </a:ext>
                  </a:extLst>
                </a:gridCol>
                <a:gridCol w="4220434">
                  <a:extLst>
                    <a:ext uri="{9D8B030D-6E8A-4147-A177-3AD203B41FA5}">
                      <a16:colId xmlns:a16="http://schemas.microsoft.com/office/drawing/2014/main" val="2773048093"/>
                    </a:ext>
                  </a:extLst>
                </a:gridCol>
              </a:tblGrid>
              <a:tr h="21264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Do you encourage staff or customers to provide suggestions on ways to become more </a:t>
                      </a:r>
                      <a:r>
                        <a:rPr lang="en-A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ecoefficient</a:t>
                      </a: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 e.g. suggestions boxes, meetings, incentives for the best suggestion each month?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547938"/>
                  </a:ext>
                </a:extLst>
              </a:tr>
              <a:tr h="21264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Do you provide feedback to staff and customers on progress  e.g. noticeboards in staff rooms or lifts, newsletters, meetings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47640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7D992E-2FA5-88C7-4075-D57A4B940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457837"/>
              </p:ext>
            </p:extLst>
          </p:nvPr>
        </p:nvGraphicFramePr>
        <p:xfrm>
          <a:off x="-1" y="5982940"/>
          <a:ext cx="21396325" cy="17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8782611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70922149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616310141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2463825461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4185148083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3942244470"/>
                    </a:ext>
                  </a:extLst>
                </a:gridCol>
                <a:gridCol w="4195720">
                  <a:extLst>
                    <a:ext uri="{9D8B030D-6E8A-4147-A177-3AD203B41FA5}">
                      <a16:colId xmlns:a16="http://schemas.microsoft.com/office/drawing/2014/main" val="1656187612"/>
                    </a:ext>
                  </a:extLst>
                </a:gridCol>
              </a:tblGrid>
              <a:tr h="17299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ntserrat" pitchFamily="2" charset="77"/>
                        </a:rPr>
                        <a:t>Measuring to Manage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Yes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No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N/A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Who is responsibility for oversight of 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Priority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604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2D2638-D485-770C-D955-9919BF420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156340"/>
              </p:ext>
            </p:extLst>
          </p:nvPr>
        </p:nvGraphicFramePr>
        <p:xfrm>
          <a:off x="-1" y="7712886"/>
          <a:ext cx="21396326" cy="737471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1214045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63913477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29917632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958037308"/>
                    </a:ext>
                  </a:extLst>
                </a:gridCol>
                <a:gridCol w="3781167">
                  <a:extLst>
                    <a:ext uri="{9D8B030D-6E8A-4147-A177-3AD203B41FA5}">
                      <a16:colId xmlns:a16="http://schemas.microsoft.com/office/drawing/2014/main" val="1323741552"/>
                    </a:ext>
                  </a:extLst>
                </a:gridCol>
                <a:gridCol w="3731741">
                  <a:extLst>
                    <a:ext uri="{9D8B030D-6E8A-4147-A177-3AD203B41FA5}">
                      <a16:colId xmlns:a16="http://schemas.microsoft.com/office/drawing/2014/main" val="1516539452"/>
                    </a:ext>
                  </a:extLst>
                </a:gridCol>
                <a:gridCol w="4220434">
                  <a:extLst>
                    <a:ext uri="{9D8B030D-6E8A-4147-A177-3AD203B41FA5}">
                      <a16:colId xmlns:a16="http://schemas.microsoft.com/office/drawing/2014/main" val="2773048093"/>
                    </a:ext>
                  </a:extLst>
                </a:gridCol>
              </a:tblGrid>
              <a:tr h="1382828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Can you quantify your businesses resource consumption and waste generation?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547938"/>
                  </a:ext>
                </a:extLst>
              </a:tr>
              <a:tr h="1487992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calculated its carbon footprint?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476404"/>
                  </a:ext>
                </a:extLst>
              </a:tr>
              <a:tr h="1501298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Do you know your business's current performance using Key Performance Indicators (KPIs) and does your business set targets for improvement?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8124473"/>
                  </a:ext>
                </a:extLst>
              </a:tr>
              <a:tr h="1501298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installed meters or a monitoring management system  to accurately measure and monitor its resource use and waste generation?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7758768"/>
                  </a:ext>
                </a:extLst>
              </a:tr>
              <a:tr h="1501298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undertaken an audit of equipment and activities to breakdown resource use or waste generation? See the </a:t>
                      </a:r>
                      <a:r>
                        <a:rPr lang="en-A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ecoBiz</a:t>
                      </a: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 Site Audit tool.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64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36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BBDF30-00E0-BBE5-4F8A-94C52E28D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24160"/>
              </p:ext>
            </p:extLst>
          </p:nvPr>
        </p:nvGraphicFramePr>
        <p:xfrm>
          <a:off x="0" y="0"/>
          <a:ext cx="21396325" cy="17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8782611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70922149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616310141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2463825461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4185148083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3942244470"/>
                    </a:ext>
                  </a:extLst>
                </a:gridCol>
                <a:gridCol w="4195720">
                  <a:extLst>
                    <a:ext uri="{9D8B030D-6E8A-4147-A177-3AD203B41FA5}">
                      <a16:colId xmlns:a16="http://schemas.microsoft.com/office/drawing/2014/main" val="1656187612"/>
                    </a:ext>
                  </a:extLst>
                </a:gridCol>
              </a:tblGrid>
              <a:tr h="17299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ntserrat" pitchFamily="2" charset="77"/>
                        </a:rPr>
                        <a:t>Identify Opportunities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Yes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No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N/A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Who is responsibility for oversight of 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Priority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604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3E7BDC9-C4E0-0664-CC78-3F571F8B4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10428"/>
              </p:ext>
            </p:extLst>
          </p:nvPr>
        </p:nvGraphicFramePr>
        <p:xfrm>
          <a:off x="0" y="1729947"/>
          <a:ext cx="21396326" cy="353706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1214045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63913477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29917632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958037308"/>
                    </a:ext>
                  </a:extLst>
                </a:gridCol>
                <a:gridCol w="3781167">
                  <a:extLst>
                    <a:ext uri="{9D8B030D-6E8A-4147-A177-3AD203B41FA5}">
                      <a16:colId xmlns:a16="http://schemas.microsoft.com/office/drawing/2014/main" val="1323741552"/>
                    </a:ext>
                  </a:extLst>
                </a:gridCol>
                <a:gridCol w="3731741">
                  <a:extLst>
                    <a:ext uri="{9D8B030D-6E8A-4147-A177-3AD203B41FA5}">
                      <a16:colId xmlns:a16="http://schemas.microsoft.com/office/drawing/2014/main" val="1516539452"/>
                    </a:ext>
                  </a:extLst>
                </a:gridCol>
                <a:gridCol w="4220434">
                  <a:extLst>
                    <a:ext uri="{9D8B030D-6E8A-4147-A177-3AD203B41FA5}">
                      <a16:colId xmlns:a16="http://schemas.microsoft.com/office/drawing/2014/main" val="2773048093"/>
                    </a:ext>
                  </a:extLst>
                </a:gridCol>
              </a:tblGrid>
              <a:tr h="1095492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Have you walked through your business to identify areas where resources are being wasted or unnecessary waste being generated?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547938"/>
                  </a:ext>
                </a:extLst>
              </a:tr>
              <a:tr h="114654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discussed ecoefficiency opportunities with businesses outside your operation e.g. cleaners/contractors?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476404"/>
                  </a:ext>
                </a:extLst>
              </a:tr>
              <a:tr h="114654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Have you brainstormed with your staff to identify possible ecoefficiency opportunities?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935481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7D992E-2FA5-88C7-4075-D57A4B940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03321"/>
              </p:ext>
            </p:extLst>
          </p:nvPr>
        </p:nvGraphicFramePr>
        <p:xfrm>
          <a:off x="-1" y="5267010"/>
          <a:ext cx="21396325" cy="17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8782611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70922149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616310141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2463825461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4185148083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3942244470"/>
                    </a:ext>
                  </a:extLst>
                </a:gridCol>
                <a:gridCol w="4195720">
                  <a:extLst>
                    <a:ext uri="{9D8B030D-6E8A-4147-A177-3AD203B41FA5}">
                      <a16:colId xmlns:a16="http://schemas.microsoft.com/office/drawing/2014/main" val="1656187612"/>
                    </a:ext>
                  </a:extLst>
                </a:gridCol>
              </a:tblGrid>
              <a:tr h="17299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ntserrat" pitchFamily="2" charset="77"/>
                        </a:rPr>
                        <a:t>Action Plans and Implementation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Yes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No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N/A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Who is responsibility for oversight of 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Priority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604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2D2638-D485-770C-D955-9919BF420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61981"/>
              </p:ext>
            </p:extLst>
          </p:nvPr>
        </p:nvGraphicFramePr>
        <p:xfrm>
          <a:off x="-1" y="6996956"/>
          <a:ext cx="21396326" cy="338858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1214045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63913477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29917632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958037308"/>
                    </a:ext>
                  </a:extLst>
                </a:gridCol>
                <a:gridCol w="3781167">
                  <a:extLst>
                    <a:ext uri="{9D8B030D-6E8A-4147-A177-3AD203B41FA5}">
                      <a16:colId xmlns:a16="http://schemas.microsoft.com/office/drawing/2014/main" val="1323741552"/>
                    </a:ext>
                  </a:extLst>
                </a:gridCol>
                <a:gridCol w="3731741">
                  <a:extLst>
                    <a:ext uri="{9D8B030D-6E8A-4147-A177-3AD203B41FA5}">
                      <a16:colId xmlns:a16="http://schemas.microsoft.com/office/drawing/2014/main" val="1516539452"/>
                    </a:ext>
                  </a:extLst>
                </a:gridCol>
                <a:gridCol w="4220434">
                  <a:extLst>
                    <a:ext uri="{9D8B030D-6E8A-4147-A177-3AD203B41FA5}">
                      <a16:colId xmlns:a16="http://schemas.microsoft.com/office/drawing/2014/main" val="2773048093"/>
                    </a:ext>
                  </a:extLst>
                </a:gridCol>
              </a:tblGrid>
              <a:tr h="118219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identified lists of possible opportunities and undertaken a cost and technical assessments to determine the feasibility?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547938"/>
                  </a:ext>
                </a:extLst>
              </a:tr>
              <a:tr h="861146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prepared an action plan to become more eco-efficient?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476404"/>
                  </a:ext>
                </a:extLst>
              </a:tr>
              <a:tr h="1283478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looked for funding opportunities to help implement ecoefficiency initiatives?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812447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DCB262-4355-5A47-125B-8D35FC825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14117"/>
              </p:ext>
            </p:extLst>
          </p:nvPr>
        </p:nvGraphicFramePr>
        <p:xfrm>
          <a:off x="0" y="10385545"/>
          <a:ext cx="21396325" cy="17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8782611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70922149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616310141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2463825461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4185148083"/>
                    </a:ext>
                  </a:extLst>
                </a:gridCol>
                <a:gridCol w="3756454">
                  <a:extLst>
                    <a:ext uri="{9D8B030D-6E8A-4147-A177-3AD203B41FA5}">
                      <a16:colId xmlns:a16="http://schemas.microsoft.com/office/drawing/2014/main" val="3942244470"/>
                    </a:ext>
                  </a:extLst>
                </a:gridCol>
                <a:gridCol w="4195720">
                  <a:extLst>
                    <a:ext uri="{9D8B030D-6E8A-4147-A177-3AD203B41FA5}">
                      <a16:colId xmlns:a16="http://schemas.microsoft.com/office/drawing/2014/main" val="1656187612"/>
                    </a:ext>
                  </a:extLst>
                </a:gridCol>
              </a:tblGrid>
              <a:tr h="17299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ntserrat" pitchFamily="2" charset="77"/>
                        </a:rPr>
                        <a:t>Continuous Improvement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Yes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No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N/A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Who is responsibility for oversight of action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Montserrat" pitchFamily="2" charset="77"/>
                        </a:rPr>
                        <a:t>Priority</a:t>
                      </a:r>
                    </a:p>
                  </a:txBody>
                  <a:tcPr anchor="ctr">
                    <a:solidFill>
                      <a:srgbClr val="361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9604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935CFF2-063A-78D2-89D8-216EF5A4D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340154"/>
              </p:ext>
            </p:extLst>
          </p:nvPr>
        </p:nvGraphicFramePr>
        <p:xfrm>
          <a:off x="0" y="12020271"/>
          <a:ext cx="21396326" cy="306733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43351">
                  <a:extLst>
                    <a:ext uri="{9D8B030D-6E8A-4147-A177-3AD203B41FA5}">
                      <a16:colId xmlns:a16="http://schemas.microsoft.com/office/drawing/2014/main" val="21214045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63913477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299176326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958037308"/>
                    </a:ext>
                  </a:extLst>
                </a:gridCol>
                <a:gridCol w="3781167">
                  <a:extLst>
                    <a:ext uri="{9D8B030D-6E8A-4147-A177-3AD203B41FA5}">
                      <a16:colId xmlns:a16="http://schemas.microsoft.com/office/drawing/2014/main" val="1323741552"/>
                    </a:ext>
                  </a:extLst>
                </a:gridCol>
                <a:gridCol w="3731741">
                  <a:extLst>
                    <a:ext uri="{9D8B030D-6E8A-4147-A177-3AD203B41FA5}">
                      <a16:colId xmlns:a16="http://schemas.microsoft.com/office/drawing/2014/main" val="1516539452"/>
                    </a:ext>
                  </a:extLst>
                </a:gridCol>
                <a:gridCol w="4220434">
                  <a:extLst>
                    <a:ext uri="{9D8B030D-6E8A-4147-A177-3AD203B41FA5}">
                      <a16:colId xmlns:a16="http://schemas.microsoft.com/office/drawing/2014/main" val="2773048093"/>
                    </a:ext>
                  </a:extLst>
                </a:gridCol>
              </a:tblGrid>
              <a:tr h="877815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reassessed its performance to determine the effectiveness of initiatives?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Montserrat" pitchFamily="2" charset="7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2547938"/>
                  </a:ext>
                </a:extLst>
              </a:tr>
              <a:tr h="877815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undertaken or started any sustainability reporting or benchmarking?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476404"/>
                  </a:ext>
                </a:extLst>
              </a:tr>
              <a:tr h="131170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itchFamily="2" charset="77"/>
                        </a:rPr>
                        <a:t>Has your business undertaken a life cycle assessment to determine the environmental and social impacts of from cradle to grave.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>
                        <a:latin typeface="Montserrat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812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05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82</TotalTime>
  <Words>505</Words>
  <Application>Microsoft Office PowerPoint</Application>
  <PresentationFormat>Custom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Matheesha Perera</dc:creator>
  <cp:lastModifiedBy>Opal Edgar</cp:lastModifiedBy>
  <cp:revision>24</cp:revision>
  <dcterms:created xsi:type="dcterms:W3CDTF">2023-09-17T04:09:53Z</dcterms:created>
  <dcterms:modified xsi:type="dcterms:W3CDTF">2023-09-28T06:41:30Z</dcterms:modified>
</cp:coreProperties>
</file>